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687" r:id="rId4"/>
    <p:sldId id="688" r:id="rId5"/>
    <p:sldId id="691" r:id="rId6"/>
    <p:sldId id="659" r:id="rId7"/>
    <p:sldId id="658" r:id="rId8"/>
    <p:sldId id="672" r:id="rId9"/>
    <p:sldId id="689" r:id="rId10"/>
    <p:sldId id="669" r:id="rId11"/>
    <p:sldId id="690" r:id="rId12"/>
    <p:sldId id="692" r:id="rId13"/>
    <p:sldId id="699" r:id="rId14"/>
    <p:sldId id="681" r:id="rId15"/>
    <p:sldId id="700" r:id="rId16"/>
    <p:sldId id="465" r:id="rId17"/>
    <p:sldId id="656" r:id="rId18"/>
    <p:sldId id="705" r:id="rId19"/>
    <p:sldId id="704" r:id="rId20"/>
    <p:sldId id="673" r:id="rId21"/>
    <p:sldId id="701" r:id="rId22"/>
    <p:sldId id="702" r:id="rId23"/>
    <p:sldId id="682" r:id="rId24"/>
    <p:sldId id="628" r:id="rId25"/>
    <p:sldId id="645" r:id="rId26"/>
    <p:sldId id="696" r:id="rId27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BEA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Q4 19</c:v>
                </c:pt>
                <c:pt idx="1">
                  <c:v>Q1 20</c:v>
                </c:pt>
                <c:pt idx="2">
                  <c:v>Q2 20</c:v>
                </c:pt>
                <c:pt idx="3">
                  <c:v>Q3 20</c:v>
                </c:pt>
                <c:pt idx="4">
                  <c:v>Q4 20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2.4</c:v>
                </c:pt>
                <c:pt idx="1">
                  <c:v>-5</c:v>
                </c:pt>
                <c:pt idx="2">
                  <c:v>-31.4</c:v>
                </c:pt>
                <c:pt idx="3">
                  <c:v>33.4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FB-449A-859E-449BA0617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190544"/>
        <c:axId val="513191528"/>
      </c:barChart>
      <c:catAx>
        <c:axId val="51319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191528"/>
        <c:crosses val="autoZero"/>
        <c:auto val="1"/>
        <c:lblAlgn val="ctr"/>
        <c:lblOffset val="100"/>
        <c:noMultiLvlLbl val="0"/>
      </c:catAx>
      <c:valAx>
        <c:axId val="51319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1905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BLS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</c:v>
                </c:pt>
                <c:pt idx="13">
                  <c:v>February</c:v>
                </c:pt>
                <c:pt idx="14">
                  <c:v>March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315000</c:v>
                </c:pt>
                <c:pt idx="1">
                  <c:v>289000</c:v>
                </c:pt>
                <c:pt idx="2">
                  <c:v>-1683000</c:v>
                </c:pt>
                <c:pt idx="3" formatCode="#,##0">
                  <c:v>-20779000</c:v>
                </c:pt>
                <c:pt idx="4">
                  <c:v>2833000</c:v>
                </c:pt>
                <c:pt idx="5">
                  <c:v>4846000</c:v>
                </c:pt>
                <c:pt idx="6">
                  <c:v>1726000</c:v>
                </c:pt>
                <c:pt idx="7">
                  <c:v>1583000</c:v>
                </c:pt>
                <c:pt idx="8">
                  <c:v>716000</c:v>
                </c:pt>
                <c:pt idx="9">
                  <c:v>680000</c:v>
                </c:pt>
                <c:pt idx="10">
                  <c:v>264000</c:v>
                </c:pt>
                <c:pt idx="11" formatCode="#,##0">
                  <c:v>-306000</c:v>
                </c:pt>
                <c:pt idx="12" formatCode="#,##0">
                  <c:v>233000</c:v>
                </c:pt>
                <c:pt idx="13">
                  <c:v>468000</c:v>
                </c:pt>
                <c:pt idx="14">
                  <c:v>916000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7-4250-8D1D-F6366E21F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188576"/>
        <c:axId val="513183000"/>
      </c:barChart>
      <c:catAx>
        <c:axId val="51318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183000"/>
        <c:crosses val="autoZero"/>
        <c:auto val="1"/>
        <c:lblAlgn val="ctr"/>
        <c:lblOffset val="100"/>
        <c:noMultiLvlLbl val="0"/>
      </c:catAx>
      <c:valAx>
        <c:axId val="513183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18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65612558455985"/>
          <c:y val="0.15237629774745798"/>
          <c:w val="0.86294728598332993"/>
          <c:h val="0.6485402184809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BLS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25-48EF-A08D-E4B363296C42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0B-4D13-BA6A-999D63C93A83}"/>
              </c:ext>
            </c:extLst>
          </c:dPt>
          <c:cat>
            <c:strRef>
              <c:f>Sheet1!$A$2:$A$16</c:f>
              <c:strCache>
                <c:ptCount val="15"/>
                <c:pt idx="0">
                  <c:v>2020 Jan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2021 Jan</c:v>
                </c:pt>
                <c:pt idx="13">
                  <c:v>February</c:v>
                </c:pt>
                <c:pt idx="14">
                  <c:v>March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2.5</c:v>
                </c:pt>
                <c:pt idx="1">
                  <c:v>2.2999999999999998</c:v>
                </c:pt>
                <c:pt idx="2">
                  <c:v>1.5</c:v>
                </c:pt>
                <c:pt idx="3">
                  <c:v>0.3</c:v>
                </c:pt>
                <c:pt idx="4">
                  <c:v>0.2</c:v>
                </c:pt>
                <c:pt idx="5">
                  <c:v>0.7</c:v>
                </c:pt>
                <c:pt idx="6">
                  <c:v>1</c:v>
                </c:pt>
                <c:pt idx="7">
                  <c:v>1.3</c:v>
                </c:pt>
                <c:pt idx="8">
                  <c:v>1.4</c:v>
                </c:pt>
                <c:pt idx="9">
                  <c:v>1.2</c:v>
                </c:pt>
                <c:pt idx="10">
                  <c:v>1.1000000000000001</c:v>
                </c:pt>
                <c:pt idx="11">
                  <c:v>1.3</c:v>
                </c:pt>
                <c:pt idx="12">
                  <c:v>1.4</c:v>
                </c:pt>
                <c:pt idx="13">
                  <c:v>1.7</c:v>
                </c:pt>
                <c:pt idx="1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E-40D8-8F9B-87363E26F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907632"/>
        <c:axId val="496308832"/>
      </c:barChart>
      <c:catAx>
        <c:axId val="50190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308832"/>
        <c:crosses val="autoZero"/>
        <c:auto val="1"/>
        <c:lblAlgn val="ctr"/>
        <c:lblOffset val="100"/>
        <c:noMultiLvlLbl val="0"/>
      </c:catAx>
      <c:valAx>
        <c:axId val="49630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0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Employment Dept.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Total</c:v>
                </c:pt>
                <c:pt idx="1">
                  <c:v>Mine&amp;Log</c:v>
                </c:pt>
                <c:pt idx="2">
                  <c:v>Construction</c:v>
                </c:pt>
                <c:pt idx="3">
                  <c:v>Manufacturing</c:v>
                </c:pt>
                <c:pt idx="4">
                  <c:v>Trade</c:v>
                </c:pt>
                <c:pt idx="5">
                  <c:v>T,W,U</c:v>
                </c:pt>
                <c:pt idx="6">
                  <c:v>Information</c:v>
                </c:pt>
                <c:pt idx="7">
                  <c:v>Finance</c:v>
                </c:pt>
                <c:pt idx="8">
                  <c:v>Pro, Bus Services</c:v>
                </c:pt>
                <c:pt idx="9">
                  <c:v>Ed&amp; Health</c:v>
                </c:pt>
                <c:pt idx="10">
                  <c:v>Leisure&amp; Hospitality</c:v>
                </c:pt>
                <c:pt idx="11">
                  <c:v>Other Services</c:v>
                </c:pt>
                <c:pt idx="12">
                  <c:v>Government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-269700</c:v>
                </c:pt>
                <c:pt idx="1">
                  <c:v>-200</c:v>
                </c:pt>
                <c:pt idx="2">
                  <c:v>-9100</c:v>
                </c:pt>
                <c:pt idx="3">
                  <c:v>-15200</c:v>
                </c:pt>
                <c:pt idx="4" formatCode="#,##0">
                  <c:v>-33900</c:v>
                </c:pt>
                <c:pt idx="5">
                  <c:v>-3400</c:v>
                </c:pt>
                <c:pt idx="6">
                  <c:v>-3500</c:v>
                </c:pt>
                <c:pt idx="7">
                  <c:v>-6000</c:v>
                </c:pt>
                <c:pt idx="8">
                  <c:v>-23100</c:v>
                </c:pt>
                <c:pt idx="9">
                  <c:v>-8200</c:v>
                </c:pt>
                <c:pt idx="10">
                  <c:v>-105100</c:v>
                </c:pt>
                <c:pt idx="11">
                  <c:v>-16500</c:v>
                </c:pt>
                <c:pt idx="12">
                  <c:v>-13900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B-4556-86DF-FF6FE455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8471088"/>
        <c:axId val="598463216"/>
      </c:barChart>
      <c:catAx>
        <c:axId val="59847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63216"/>
        <c:crosses val="autoZero"/>
        <c:auto val="1"/>
        <c:lblAlgn val="ctr"/>
        <c:lblOffset val="100"/>
        <c:noMultiLvlLbl val="0"/>
      </c:catAx>
      <c:valAx>
        <c:axId val="59846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7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Emp. Dept.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 formatCode="#,##0">
                  <c:v>-14600</c:v>
                </c:pt>
                <c:pt idx="1">
                  <c:v>-270900</c:v>
                </c:pt>
                <c:pt idx="2">
                  <c:v>17000</c:v>
                </c:pt>
                <c:pt idx="3">
                  <c:v>52400</c:v>
                </c:pt>
                <c:pt idx="4">
                  <c:v>38300</c:v>
                </c:pt>
                <c:pt idx="5">
                  <c:v>16300</c:v>
                </c:pt>
                <c:pt idx="6">
                  <c:v>6500</c:v>
                </c:pt>
                <c:pt idx="7">
                  <c:v>2400</c:v>
                </c:pt>
                <c:pt idx="8">
                  <c:v>5400</c:v>
                </c:pt>
                <c:pt idx="9">
                  <c:v>-27500</c:v>
                </c:pt>
                <c:pt idx="10">
                  <c:v>7000</c:v>
                </c:pt>
                <c:pt idx="11" formatCode="#,##0">
                  <c:v>15300</c:v>
                </c:pt>
                <c:pt idx="12" formatCode="#,##0">
                  <c:v>20100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6-432F-B241-CCD093210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489456"/>
        <c:axId val="598482240"/>
      </c:barChart>
      <c:catAx>
        <c:axId val="59848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82240"/>
        <c:crosses val="autoZero"/>
        <c:auto val="1"/>
        <c:lblAlgn val="ctr"/>
        <c:lblOffset val="100"/>
        <c:noMultiLvlLbl val="0"/>
      </c:catAx>
      <c:valAx>
        <c:axId val="59848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8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Employment Dept.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Total</c:v>
                </c:pt>
                <c:pt idx="1">
                  <c:v>Mine&amp;Log</c:v>
                </c:pt>
                <c:pt idx="2">
                  <c:v>Construction</c:v>
                </c:pt>
                <c:pt idx="3">
                  <c:v>Manufacturing</c:v>
                </c:pt>
                <c:pt idx="4">
                  <c:v>Trade</c:v>
                </c:pt>
                <c:pt idx="5">
                  <c:v>T,W,U</c:v>
                </c:pt>
                <c:pt idx="6">
                  <c:v>Information</c:v>
                </c:pt>
                <c:pt idx="7">
                  <c:v>Finance</c:v>
                </c:pt>
                <c:pt idx="8">
                  <c:v>Pro, Bus Services</c:v>
                </c:pt>
                <c:pt idx="9">
                  <c:v>Ed&amp; Health</c:v>
                </c:pt>
                <c:pt idx="10">
                  <c:v>Leisure&amp; Hospitality</c:v>
                </c:pt>
                <c:pt idx="11">
                  <c:v>Other Services</c:v>
                </c:pt>
                <c:pt idx="12">
                  <c:v>Government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141400</c:v>
                </c:pt>
                <c:pt idx="1">
                  <c:v>-300</c:v>
                </c:pt>
                <c:pt idx="2">
                  <c:v>6000</c:v>
                </c:pt>
                <c:pt idx="3">
                  <c:v>5900</c:v>
                </c:pt>
                <c:pt idx="4" formatCode="#,##0">
                  <c:v>27500</c:v>
                </c:pt>
                <c:pt idx="5">
                  <c:v>10200</c:v>
                </c:pt>
                <c:pt idx="6">
                  <c:v>900</c:v>
                </c:pt>
                <c:pt idx="7">
                  <c:v>3700</c:v>
                </c:pt>
                <c:pt idx="8">
                  <c:v>14600</c:v>
                </c:pt>
                <c:pt idx="9" formatCode="#,##0">
                  <c:v>20400</c:v>
                </c:pt>
                <c:pt idx="10">
                  <c:v>53300</c:v>
                </c:pt>
                <c:pt idx="11">
                  <c:v>10700</c:v>
                </c:pt>
                <c:pt idx="12">
                  <c:v>-11500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B-4556-86DF-FF6FE455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8471088"/>
        <c:axId val="598463216"/>
      </c:barChart>
      <c:catAx>
        <c:axId val="59847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63216"/>
        <c:crosses val="autoZero"/>
        <c:auto val="1"/>
        <c:lblAlgn val="ctr"/>
        <c:lblOffset val="100"/>
        <c:noMultiLvlLbl val="0"/>
      </c:catAx>
      <c:valAx>
        <c:axId val="59846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7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Employment Dept.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Total</c:v>
                </c:pt>
                <c:pt idx="1">
                  <c:v>Mine&amp;Log</c:v>
                </c:pt>
                <c:pt idx="2">
                  <c:v>Construction</c:v>
                </c:pt>
                <c:pt idx="3">
                  <c:v>Manufacturing</c:v>
                </c:pt>
                <c:pt idx="4">
                  <c:v>Trade</c:v>
                </c:pt>
                <c:pt idx="5">
                  <c:v>T,W,U</c:v>
                </c:pt>
                <c:pt idx="6">
                  <c:v>Information</c:v>
                </c:pt>
                <c:pt idx="7">
                  <c:v>Finance</c:v>
                </c:pt>
                <c:pt idx="8">
                  <c:v>Pro, Bus Services</c:v>
                </c:pt>
                <c:pt idx="9">
                  <c:v>Ed&amp; Health</c:v>
                </c:pt>
                <c:pt idx="10">
                  <c:v>Leisure&amp; Hospitality</c:v>
                </c:pt>
                <c:pt idx="11">
                  <c:v>Other Services</c:v>
                </c:pt>
                <c:pt idx="12">
                  <c:v>Government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-377700</c:v>
                </c:pt>
                <c:pt idx="1">
                  <c:v>-300</c:v>
                </c:pt>
                <c:pt idx="2">
                  <c:v>-32300</c:v>
                </c:pt>
                <c:pt idx="3">
                  <c:v>-22000</c:v>
                </c:pt>
                <c:pt idx="4" formatCode="#,##0">
                  <c:v>-50600</c:v>
                </c:pt>
                <c:pt idx="5">
                  <c:v>-8000</c:v>
                </c:pt>
                <c:pt idx="6">
                  <c:v>-1800</c:v>
                </c:pt>
                <c:pt idx="7">
                  <c:v>-5800</c:v>
                </c:pt>
                <c:pt idx="8">
                  <c:v>-26700</c:v>
                </c:pt>
                <c:pt idx="9">
                  <c:v>-46200</c:v>
                </c:pt>
                <c:pt idx="10" formatCode="#,##0">
                  <c:v>-131900</c:v>
                </c:pt>
                <c:pt idx="11">
                  <c:v>-21500</c:v>
                </c:pt>
                <c:pt idx="12">
                  <c:v>-29400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B-4556-86DF-FF6FE455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8471088"/>
        <c:axId val="598463216"/>
      </c:barChart>
      <c:catAx>
        <c:axId val="59847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63216"/>
        <c:crosses val="autoZero"/>
        <c:auto val="1"/>
        <c:lblAlgn val="ctr"/>
        <c:lblOffset val="100"/>
        <c:noMultiLvlLbl val="0"/>
      </c:catAx>
      <c:valAx>
        <c:axId val="59846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7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Sourfce: Emp. Security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 formatCode="#,##0">
                  <c:v>-22300</c:v>
                </c:pt>
                <c:pt idx="1">
                  <c:v>-387800</c:v>
                </c:pt>
                <c:pt idx="2">
                  <c:v>11400</c:v>
                </c:pt>
                <c:pt idx="3">
                  <c:v>83800</c:v>
                </c:pt>
                <c:pt idx="4">
                  <c:v>38200</c:v>
                </c:pt>
                <c:pt idx="5">
                  <c:v>30500</c:v>
                </c:pt>
                <c:pt idx="6">
                  <c:v>12000</c:v>
                </c:pt>
                <c:pt idx="7">
                  <c:v>600</c:v>
                </c:pt>
                <c:pt idx="8">
                  <c:v>12000</c:v>
                </c:pt>
                <c:pt idx="9">
                  <c:v>-5400</c:v>
                </c:pt>
                <c:pt idx="10" formatCode="#,##0">
                  <c:v>10100</c:v>
                </c:pt>
                <c:pt idx="11" formatCode="#,##0">
                  <c:v>24500</c:v>
                </c:pt>
                <c:pt idx="12" formatCode="#,##0">
                  <c:v>23100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6-432F-B241-CCD093210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489456"/>
        <c:axId val="598482240"/>
      </c:barChart>
      <c:catAx>
        <c:axId val="59848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82240"/>
        <c:crosses val="autoZero"/>
        <c:auto val="1"/>
        <c:lblAlgn val="ctr"/>
        <c:lblOffset val="100"/>
        <c:noMultiLvlLbl val="0"/>
      </c:catAx>
      <c:valAx>
        <c:axId val="59848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8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Source: Emp. Security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Total</c:v>
                </c:pt>
                <c:pt idx="1">
                  <c:v>Mine&amp;Log</c:v>
                </c:pt>
                <c:pt idx="2">
                  <c:v>Construction</c:v>
                </c:pt>
                <c:pt idx="3">
                  <c:v>Manufacturing</c:v>
                </c:pt>
                <c:pt idx="4">
                  <c:v>Trade</c:v>
                </c:pt>
                <c:pt idx="5">
                  <c:v>T,W,U</c:v>
                </c:pt>
                <c:pt idx="6">
                  <c:v>Information</c:v>
                </c:pt>
                <c:pt idx="7">
                  <c:v>Finance</c:v>
                </c:pt>
                <c:pt idx="8">
                  <c:v>Pro, Bus Services</c:v>
                </c:pt>
                <c:pt idx="9">
                  <c:v>Ed&amp; Health</c:v>
                </c:pt>
                <c:pt idx="10">
                  <c:v>Leisure&amp; Hospitality</c:v>
                </c:pt>
                <c:pt idx="11">
                  <c:v>Other Services</c:v>
                </c:pt>
                <c:pt idx="12">
                  <c:v>Government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204000</c:v>
                </c:pt>
                <c:pt idx="1">
                  <c:v>100</c:v>
                </c:pt>
                <c:pt idx="2">
                  <c:v>38200</c:v>
                </c:pt>
                <c:pt idx="3">
                  <c:v>-8000</c:v>
                </c:pt>
                <c:pt idx="4" formatCode="#,##0">
                  <c:v>51100</c:v>
                </c:pt>
                <c:pt idx="5">
                  <c:v>7200</c:v>
                </c:pt>
                <c:pt idx="6">
                  <c:v>6900</c:v>
                </c:pt>
                <c:pt idx="7">
                  <c:v>800</c:v>
                </c:pt>
                <c:pt idx="8">
                  <c:v>21000</c:v>
                </c:pt>
                <c:pt idx="9" formatCode="#,##0">
                  <c:v>46300</c:v>
                </c:pt>
                <c:pt idx="10">
                  <c:v>49800</c:v>
                </c:pt>
                <c:pt idx="11">
                  <c:v>6700</c:v>
                </c:pt>
                <c:pt idx="12">
                  <c:v>-21900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B-4556-86DF-FF6FE455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8471088"/>
        <c:axId val="598463216"/>
      </c:barChart>
      <c:catAx>
        <c:axId val="59847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63216"/>
        <c:crosses val="autoZero"/>
        <c:auto val="1"/>
        <c:lblAlgn val="ctr"/>
        <c:lblOffset val="100"/>
        <c:noMultiLvlLbl val="0"/>
      </c:catAx>
      <c:valAx>
        <c:axId val="59846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7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0.36068</cdr:x>
      <cdr:y>0.5762</cdr:y>
    </cdr:from>
    <cdr:to>
      <cdr:x>0.36068</cdr:x>
      <cdr:y>0.7114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F9EB9241-D227-46F3-BD32-29AA45018F99}"/>
            </a:ext>
          </a:extLst>
        </cdr:cNvPr>
        <cdr:cNvCxnSpPr/>
      </cdr:nvCxnSpPr>
      <cdr:spPr>
        <a:xfrm xmlns:a="http://schemas.openxmlformats.org/drawingml/2006/main">
          <a:off x="1508746" y="2236483"/>
          <a:ext cx="0" cy="5247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0.20321</cdr:x>
      <cdr:y>0.17994</cdr:y>
    </cdr:from>
    <cdr:to>
      <cdr:x>0.58704</cdr:x>
      <cdr:y>0.17994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2BFFE02E-CD41-41C1-8443-783F6E855B43}"/>
            </a:ext>
          </a:extLst>
        </cdr:cNvPr>
        <cdr:cNvCxnSpPr/>
      </cdr:nvCxnSpPr>
      <cdr:spPr>
        <a:xfrm xmlns:a="http://schemas.openxmlformats.org/drawingml/2006/main">
          <a:off x="850375" y="594747"/>
          <a:ext cx="160616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010C0B8-39EC-4924-BE8E-BA6E8E0C7386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62CAB53-90DD-4EE0-80D4-1AA856FDB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D7C7F-D58D-436E-A7C3-93BB0F91A24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0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F8404-A992-440F-A814-93B33629F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Infection, Injection, And A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D28FE-EB02-41CB-9913-99B890000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PNSFA</a:t>
            </a:r>
          </a:p>
          <a:p>
            <a:r>
              <a:rPr lang="en-US" dirty="0"/>
              <a:t>April 22, 2021</a:t>
            </a:r>
            <a:br>
              <a:rPr lang="en-US" dirty="0"/>
            </a:br>
            <a:r>
              <a:rPr lang="en-US" dirty="0"/>
              <a:t>John W. Mitchell</a:t>
            </a:r>
          </a:p>
        </p:txBody>
      </p:sp>
    </p:spTree>
    <p:extLst>
      <p:ext uri="{BB962C8B-B14F-4D97-AF65-F5344CB8AC3E}">
        <p14:creationId xmlns:p14="http://schemas.microsoft.com/office/powerpoint/2010/main" val="381103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2C88-70A2-481B-A87C-22E4FEDE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Grand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F2CF-C4DD-4BBC-9AD1-406605B8E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Modern Monetary Theory-Spend What Need To In Order to Achieve Goals</a:t>
            </a:r>
          </a:p>
          <a:p>
            <a:r>
              <a:rPr lang="en-US" dirty="0"/>
              <a:t>We Create the Money so Bankruptcy has no Meaning</a:t>
            </a:r>
          </a:p>
          <a:p>
            <a:r>
              <a:rPr lang="en-US" dirty="0"/>
              <a:t>The Deficit Worries Have not Come to Pass-Crowding Out, Rising Rates, High Inflation, Inability to Sell Debt</a:t>
            </a:r>
          </a:p>
          <a:p>
            <a:r>
              <a:rPr lang="en-US" dirty="0"/>
              <a:t>Tighten When Press Capacity and Inflation Appears</a:t>
            </a:r>
          </a:p>
          <a:p>
            <a:r>
              <a:rPr lang="en-US" dirty="0"/>
              <a:t>Grow Out of the Debt-as after the Second World War</a:t>
            </a:r>
          </a:p>
          <a:p>
            <a:r>
              <a:rPr lang="en-US" dirty="0"/>
              <a:t>Reflect on Recent Events- How much Discussion of How to Pay For or Long Term Implications of Actions?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31F97-ABFC-4214-925C-6A8A14F9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Macro Thoughts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3D73C-51AC-4D43-A92A-3D15E670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the Recent Rate Increases-Expectations of Faster Growth, Inflation Concerns, Pressure of More Borrowing </a:t>
            </a:r>
          </a:p>
          <a:p>
            <a:r>
              <a:rPr lang="en-US" dirty="0"/>
              <a:t>How Much Slack is Out There $900 Billion Below Trent Prior to Pandemic-Spending $1.9 Trillion on top of $900 Billion in late December and $2.3 Trillion Proposed?</a:t>
            </a:r>
          </a:p>
          <a:p>
            <a:r>
              <a:rPr lang="en-US" dirty="0"/>
              <a:t>Inflation has Been a no Show In spite of Earlier Worries and Tight Labor Markets in 2018-Early 2020</a:t>
            </a:r>
          </a:p>
          <a:p>
            <a:r>
              <a:rPr lang="en-US" dirty="0"/>
              <a:t>Go Big rather than Small as after the Great Recession</a:t>
            </a:r>
          </a:p>
          <a:p>
            <a:r>
              <a:rPr lang="en-US" dirty="0"/>
              <a:t>Deficit Fears have Been Wrong to Date But?</a:t>
            </a:r>
          </a:p>
          <a:p>
            <a:r>
              <a:rPr lang="en-US" dirty="0"/>
              <a:t>Asset Values and Rising Rates</a:t>
            </a:r>
          </a:p>
          <a:p>
            <a:r>
              <a:rPr lang="en-US" dirty="0"/>
              <a:t>Tax Incidence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8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02EB-A3AB-4DEA-A975-980CA74E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 to the Future?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Risk?</a:t>
            </a:r>
          </a:p>
        </p:txBody>
      </p:sp>
      <p:pic>
        <p:nvPicPr>
          <p:cNvPr id="6" name="Content Placeholder 5" descr="Graphical user interface, chart, histogram&#10;&#10;Description automatically generated">
            <a:extLst>
              <a:ext uri="{FF2B5EF4-FFF2-40B4-BE49-F238E27FC236}">
                <a16:creationId xmlns:a16="http://schemas.microsoft.com/office/drawing/2014/main" id="{DE6B3B92-4DA6-4234-94D7-8FABF2221D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389632"/>
            <a:ext cx="4183062" cy="276758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3BEB9-32FD-4474-98C4-E9BE511F80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Amity Shlaes “The Great Society”</a:t>
            </a:r>
          </a:p>
          <a:p>
            <a:r>
              <a:rPr lang="en-US" dirty="0"/>
              <a:t>Money Supply School</a:t>
            </a:r>
          </a:p>
          <a:p>
            <a:r>
              <a:rPr lang="en-US" dirty="0"/>
              <a:t>Fiscal Expansionary Policy</a:t>
            </a:r>
          </a:p>
          <a:p>
            <a:r>
              <a:rPr lang="en-US" dirty="0"/>
              <a:t>Tightening Labor Markets</a:t>
            </a:r>
          </a:p>
          <a:p>
            <a:r>
              <a:rPr lang="en-US" dirty="0"/>
              <a:t>New Operating Policy at Fed</a:t>
            </a:r>
          </a:p>
          <a:p>
            <a:endParaRPr lang="en-US" dirty="0"/>
          </a:p>
          <a:p>
            <a:r>
              <a:rPr lang="en-US" dirty="0"/>
              <a:t>So Far Anchored Expectations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90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BAC2-7446-4693-ACE5-1B767C15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Upside Confluence 2021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A Boomer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F8295-5B76-4560-B596-FC42AD42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Vaccine Distribution and Effectiveness</a:t>
            </a:r>
          </a:p>
          <a:p>
            <a:r>
              <a:rPr lang="en-US" dirty="0"/>
              <a:t>Fiscal Stimulus and Monetary Policy</a:t>
            </a:r>
          </a:p>
          <a:p>
            <a:r>
              <a:rPr lang="en-US" dirty="0"/>
              <a:t>Money Supply Growth</a:t>
            </a:r>
          </a:p>
          <a:p>
            <a:r>
              <a:rPr lang="en-US" dirty="0"/>
              <a:t>Savings Build Up-January Savings Rate 19.8% and 13.6% in February- in 2019 7.5%--More Funds Being Distributed</a:t>
            </a:r>
          </a:p>
          <a:p>
            <a:r>
              <a:rPr lang="en-US" dirty="0"/>
              <a:t>Net Worth Jump $6.93 Trillion in Q4-Households and Non-Profits</a:t>
            </a:r>
          </a:p>
          <a:p>
            <a:r>
              <a:rPr lang="en-US" dirty="0"/>
              <a:t>Pent Up Demand  -The 20’s and after the Black Plague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5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EBC1-4926-4790-9C18-286B278C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Housing/Construction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857DB-22B7-4216-B5A5-2F227EE22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FHFA Q4 House Price Index-All States Up: Idaho 21.08%, WA 13.7%, Oregon 11.54%</a:t>
            </a:r>
          </a:p>
          <a:p>
            <a:r>
              <a:rPr lang="en-US" dirty="0"/>
              <a:t>Purchase Only Q4  1.Boise 23.42%, 2. Tacoma 16.27%, 10. Seattle 13.97%, 71. Portland 10% </a:t>
            </a:r>
          </a:p>
          <a:p>
            <a:r>
              <a:rPr lang="en-US" dirty="0"/>
              <a:t>Case-Shiller January Portland 10.6%, Seattle 14.3%</a:t>
            </a:r>
          </a:p>
          <a:p>
            <a:r>
              <a:rPr lang="en-US" dirty="0"/>
              <a:t>Low Levels of Inventory, Strong Demand, Mortgage Rates, Preferences, Demographics-Millennials in Home Buying Demographic, Pandemic Distortions, Lock Downs, Stay Put, Supply Chain Pressures</a:t>
            </a:r>
          </a:p>
          <a:p>
            <a:r>
              <a:rPr lang="en-US" dirty="0"/>
              <a:t>Strength Expected to Continue in 2021</a:t>
            </a:r>
          </a:p>
          <a:p>
            <a:r>
              <a:rPr lang="en-US" dirty="0"/>
              <a:t>Affordability Limits-Have had Falling Mortgage Rates and Rising Prices-That Ship Sailed </a:t>
            </a:r>
          </a:p>
          <a:p>
            <a:r>
              <a:rPr lang="en-US" dirty="0"/>
              <a:t>To February Value Put in Place- Residential up 22%, Non-Res -6.9%</a:t>
            </a:r>
          </a:p>
          <a:p>
            <a:r>
              <a:rPr lang="en-US" dirty="0"/>
              <a:t>Beige Book-April-Hotel, Office, Retail Weak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1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99C9-2221-4414-9E12-0169BB4C7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2F727-D8C5-4EC2-B2FA-78E5224B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Above Average Population Growth in 2019-2020 OR .6%, WA 1%, US .35%</a:t>
            </a:r>
          </a:p>
          <a:p>
            <a:r>
              <a:rPr lang="en-US" dirty="0"/>
              <a:t>Personal Income Growth 2019-20 Oregon 7.3%, Washington 6.6% US 6.1%</a:t>
            </a:r>
          </a:p>
          <a:p>
            <a:r>
              <a:rPr lang="en-US" dirty="0"/>
              <a:t>Both States Still Have Employment Below the Previous Year</a:t>
            </a:r>
          </a:p>
          <a:p>
            <a:r>
              <a:rPr lang="en-US" dirty="0"/>
              <a:t>Portland become Poster Child for Urban Disorder</a:t>
            </a:r>
          </a:p>
          <a:p>
            <a:r>
              <a:rPr lang="en-US" dirty="0"/>
              <a:t>Both States Share the National Strength in the Home Prices</a:t>
            </a:r>
          </a:p>
          <a:p>
            <a:r>
              <a:rPr lang="en-US" dirty="0"/>
              <a:t>No Longer at the top of the Employment Growth Lists</a:t>
            </a:r>
          </a:p>
        </p:txBody>
      </p:sp>
    </p:spTree>
    <p:extLst>
      <p:ext uri="{BB962C8B-B14F-4D97-AF65-F5344CB8AC3E}">
        <p14:creationId xmlns:p14="http://schemas.microsoft.com/office/powerpoint/2010/main" val="2348392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436914"/>
            <a:ext cx="2667000" cy="512717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Idaho 1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Utah 2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South Dakota  3 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Montana 4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Nebraska 5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Alabama 6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Arkansas  7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Tennessee 8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North Carolina 9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South Carolina 10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Mississippi 11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Arizona  12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Indiana 13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Georgia 14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Texas 15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Missouri 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1966" y="2939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Job Growth Update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February</a:t>
            </a:r>
            <a:r>
              <a:rPr lang="en-US" sz="2000" dirty="0">
                <a:solidFill>
                  <a:schemeClr val="tx1"/>
                </a:solidFill>
              </a:rPr>
              <a:t> 2021 Data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Year over Year Change </a:t>
            </a:r>
            <a:r>
              <a:rPr lang="en-US" sz="2000" b="1" i="1" dirty="0">
                <a:solidFill>
                  <a:schemeClr val="tx1"/>
                </a:solidFill>
              </a:rPr>
              <a:t>– 49 </a:t>
            </a:r>
            <a:r>
              <a:rPr lang="en-US" sz="2000" dirty="0">
                <a:solidFill>
                  <a:schemeClr val="tx1"/>
                </a:solidFill>
              </a:rPr>
              <a:t>States Down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Source: BLS, ASU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35801" y="1312578"/>
            <a:ext cx="2667000" cy="484948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/>
              <a:t>Virginia 17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Kansas 18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Iowa 19 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Maine 20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Kentucky 21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Delaware 22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Colorado 23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Wyoming </a:t>
            </a:r>
            <a:r>
              <a:rPr lang="en-US" sz="1600" b="1" dirty="0">
                <a:solidFill>
                  <a:schemeClr val="tx1"/>
                </a:solidFill>
              </a:rPr>
              <a:t>24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Wisconsin 25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West Virginia 26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New Hampshire 27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</a:rPr>
              <a:t>Oklahoma 28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Ohio 29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Maryland 30</a:t>
            </a:r>
          </a:p>
          <a:p>
            <a:pPr>
              <a:lnSpc>
                <a:spcPct val="80000"/>
              </a:lnSpc>
            </a:pPr>
            <a:r>
              <a:rPr lang="en-US" sz="1600" b="1" dirty="0">
                <a:solidFill>
                  <a:srgbClr val="FF0000"/>
                </a:solidFill>
              </a:rPr>
              <a:t>Washington31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solidFill>
                  <a:schemeClr val="tx1"/>
                </a:solidFill>
              </a:rPr>
              <a:t>Florida 32</a:t>
            </a:r>
          </a:p>
          <a:p>
            <a:pPr marL="0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US" sz="1400" b="1" dirty="0"/>
          </a:p>
          <a:p>
            <a:pPr marL="0" indent="0">
              <a:lnSpc>
                <a:spcPct val="80000"/>
              </a:lnSpc>
              <a:buNone/>
            </a:pPr>
            <a:endParaRPr lang="en-US" sz="1400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976726" y="1590261"/>
            <a:ext cx="2667000" cy="48494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300" dirty="0"/>
              <a:t>North Dakota 33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Alaska 34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Minnesota  35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Connecticut 36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Pennsylvania 37 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Illinois 38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Michigan 39</a:t>
            </a:r>
          </a:p>
          <a:p>
            <a:pPr>
              <a:lnSpc>
                <a:spcPct val="80000"/>
              </a:lnSpc>
            </a:pPr>
            <a:r>
              <a:rPr lang="en-US" sz="2900" b="1" dirty="0">
                <a:solidFill>
                  <a:srgbClr val="FF0000"/>
                </a:solidFill>
              </a:rPr>
              <a:t>Oregon 40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Louisiana  41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New Jersey 42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Vermont 43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Massachusetts 44</a:t>
            </a:r>
          </a:p>
          <a:p>
            <a:pPr>
              <a:lnSpc>
                <a:spcPct val="80000"/>
              </a:lnSpc>
            </a:pPr>
            <a:r>
              <a:rPr lang="en-US" sz="2000" b="1" i="1" dirty="0"/>
              <a:t>Rhode Island 45</a:t>
            </a:r>
          </a:p>
          <a:p>
            <a:pPr>
              <a:lnSpc>
                <a:spcPct val="80000"/>
              </a:lnSpc>
            </a:pPr>
            <a:r>
              <a:rPr lang="en-US" sz="2000" b="1" i="1" dirty="0"/>
              <a:t>New Mexico 46</a:t>
            </a:r>
          </a:p>
          <a:p>
            <a:pPr>
              <a:lnSpc>
                <a:spcPct val="80000"/>
              </a:lnSpc>
            </a:pPr>
            <a:r>
              <a:rPr lang="en-US" sz="2000" b="1" i="1" dirty="0"/>
              <a:t>California 47</a:t>
            </a:r>
          </a:p>
          <a:p>
            <a:pPr>
              <a:lnSpc>
                <a:spcPct val="80000"/>
              </a:lnSpc>
            </a:pPr>
            <a:r>
              <a:rPr lang="en-US" sz="2000" b="1" i="1" dirty="0"/>
              <a:t>Nevada 48</a:t>
            </a:r>
          </a:p>
          <a:p>
            <a:pPr>
              <a:lnSpc>
                <a:spcPct val="80000"/>
              </a:lnSpc>
            </a:pPr>
            <a:r>
              <a:rPr lang="en-US" sz="2000" b="1" i="1" dirty="0"/>
              <a:t>New York  49</a:t>
            </a:r>
          </a:p>
          <a:p>
            <a:pPr>
              <a:lnSpc>
                <a:spcPct val="80000"/>
              </a:lnSpc>
            </a:pPr>
            <a:r>
              <a:rPr lang="en-US" sz="2000" b="1" i="1" dirty="0"/>
              <a:t>Hawaii 50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i="1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3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E25A-E5F1-48C7-A69B-1ADEB7D8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" y="860054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Oregon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7B2B-B734-4729-BBE8-5DD2E4F5A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Oregon Job Change February to April 2020 -13.8%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8351666-E42E-448C-93DE-3B1A6C5948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7748570"/>
              </p:ext>
            </p:extLst>
          </p:nvPr>
        </p:nvGraphicFramePr>
        <p:xfrm>
          <a:off x="676275" y="2736850"/>
          <a:ext cx="4184650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D7B5D-191F-43D5-8892-A14526012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Monthly Change in Payroll Employment (SA)</a:t>
            </a:r>
          </a:p>
        </p:txBody>
      </p:sp>
      <p:graphicFrame>
        <p:nvGraphicFramePr>
          <p:cNvPr id="10" name="Content Placeholder 11">
            <a:extLst>
              <a:ext uri="{FF2B5EF4-FFF2-40B4-BE49-F238E27FC236}">
                <a16:creationId xmlns:a16="http://schemas.microsoft.com/office/drawing/2014/main" id="{EC880484-AB52-4910-BD67-21D998C846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65348322"/>
              </p:ext>
            </p:extLst>
          </p:nvPr>
        </p:nvGraphicFramePr>
        <p:xfrm>
          <a:off x="5087938" y="2736850"/>
          <a:ext cx="4507324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AB8B5D-4A4C-4034-905E-4C044326A20E}"/>
              </a:ext>
            </a:extLst>
          </p:cNvPr>
          <p:cNvCxnSpPr>
            <a:cxnSpLocks/>
          </p:cNvCxnSpPr>
          <p:nvPr/>
        </p:nvCxnSpPr>
        <p:spPr>
          <a:xfrm>
            <a:off x="8718429" y="3028208"/>
            <a:ext cx="555572" cy="56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522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E25A-E5F1-48C7-A69B-1ADEB7D8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Oregon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March 2021 Down 6% YoY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D7B5D-191F-43D5-8892-A14526012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587793" cy="576262"/>
          </a:xfrm>
        </p:spPr>
        <p:txBody>
          <a:bodyPr/>
          <a:lstStyle/>
          <a:p>
            <a:pPr algn="ctr"/>
            <a:r>
              <a:rPr lang="en-US" dirty="0"/>
              <a:t>February 2021 Metro Employment  Change YoY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7B2B-B734-4729-BBE8-5DD2E4F5A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/>
              <a:t>Oregon Job Change April 2020 to March 2021 8.4%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8351666-E42E-448C-93DE-3B1A6C5948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0889945"/>
              </p:ext>
            </p:extLst>
          </p:nvPr>
        </p:nvGraphicFramePr>
        <p:xfrm>
          <a:off x="1068779" y="3081235"/>
          <a:ext cx="4587793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E385044A-B943-4A6C-92EE-DEEA02573E2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59563665"/>
              </p:ext>
            </p:extLst>
          </p:nvPr>
        </p:nvGraphicFramePr>
        <p:xfrm>
          <a:off x="5883587" y="2736850"/>
          <a:ext cx="391355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518">
                  <a:extLst>
                    <a:ext uri="{9D8B030D-6E8A-4147-A177-3AD203B41FA5}">
                      <a16:colId xmlns:a16="http://schemas.microsoft.com/office/drawing/2014/main" val="3743137525"/>
                    </a:ext>
                  </a:extLst>
                </a:gridCol>
                <a:gridCol w="1304518">
                  <a:extLst>
                    <a:ext uri="{9D8B030D-6E8A-4147-A177-3AD203B41FA5}">
                      <a16:colId xmlns:a16="http://schemas.microsoft.com/office/drawing/2014/main" val="3503575179"/>
                    </a:ext>
                  </a:extLst>
                </a:gridCol>
                <a:gridCol w="1304518">
                  <a:extLst>
                    <a:ext uri="{9D8B030D-6E8A-4147-A177-3AD203B41FA5}">
                      <a16:colId xmlns:a16="http://schemas.microsoft.com/office/drawing/2014/main" val="2465846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5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Albany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-3,070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0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-5,150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17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Corvallis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-4,540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6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-17,400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4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Grants 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6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67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Portland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-103,700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5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3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29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E25A-E5F1-48C7-A69B-1ADEB7D8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" y="860054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Washington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7B2B-B734-4729-BBE8-5DD2E4F5A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Washington Job Change February to April 2020   Down 10.9%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8351666-E42E-448C-93DE-3B1A6C5948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7097007"/>
              </p:ext>
            </p:extLst>
          </p:nvPr>
        </p:nvGraphicFramePr>
        <p:xfrm>
          <a:off x="676275" y="2736850"/>
          <a:ext cx="4184650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D7B5D-191F-43D5-8892-A14526012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Monthly Change in Payroll Employment (SA)</a:t>
            </a:r>
          </a:p>
        </p:txBody>
      </p:sp>
      <p:graphicFrame>
        <p:nvGraphicFramePr>
          <p:cNvPr id="10" name="Content Placeholder 11">
            <a:extLst>
              <a:ext uri="{FF2B5EF4-FFF2-40B4-BE49-F238E27FC236}">
                <a16:creationId xmlns:a16="http://schemas.microsoft.com/office/drawing/2014/main" id="{EC880484-AB52-4910-BD67-21D998C846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3989723"/>
              </p:ext>
            </p:extLst>
          </p:nvPr>
        </p:nvGraphicFramePr>
        <p:xfrm>
          <a:off x="5087938" y="2736850"/>
          <a:ext cx="4507324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AB8B5D-4A4C-4034-905E-4C044326A20E}"/>
              </a:ext>
            </a:extLst>
          </p:cNvPr>
          <p:cNvCxnSpPr>
            <a:cxnSpLocks/>
          </p:cNvCxnSpPr>
          <p:nvPr/>
        </p:nvCxnSpPr>
        <p:spPr>
          <a:xfrm>
            <a:off x="8718429" y="3028208"/>
            <a:ext cx="555572" cy="56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3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E0E3-D1EB-403C-B5EA-BFE640BC0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April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49609-CF93-4FA7-B0E1-8E415B8AB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Year Two of Pandemic-Year One of Upturn</a:t>
            </a:r>
          </a:p>
          <a:p>
            <a:r>
              <a:rPr lang="en-US" dirty="0"/>
              <a:t>External Shock and Policy Induced Recession-Right after Last Year’s Event</a:t>
            </a:r>
          </a:p>
          <a:p>
            <a:r>
              <a:rPr lang="en-US" dirty="0"/>
              <a:t>Global Vaccination Effort</a:t>
            </a:r>
          </a:p>
          <a:p>
            <a:r>
              <a:rPr lang="en-US" dirty="0"/>
              <a:t>A Behavioral Shift-The Full Dimensions of Which are Unclear</a:t>
            </a:r>
          </a:p>
          <a:p>
            <a:r>
              <a:rPr lang="en-US" dirty="0"/>
              <a:t>A Massive Fiscal and Monetary Policy Response that Continues</a:t>
            </a:r>
          </a:p>
          <a:p>
            <a:r>
              <a:rPr lang="en-US" dirty="0"/>
              <a:t>From Demand Concerns to Supply Issues-Chips, Lumber, Rubber, Labor ?</a:t>
            </a:r>
          </a:p>
          <a:p>
            <a:r>
              <a:rPr lang="en-US" dirty="0"/>
              <a:t>A Confluence of Upside Forces-Robust Data</a:t>
            </a:r>
          </a:p>
          <a:p>
            <a:r>
              <a:rPr lang="en-US" dirty="0"/>
              <a:t>An Altered Cast of Characters-Some Old and Some New</a:t>
            </a:r>
          </a:p>
          <a:p>
            <a:r>
              <a:rPr lang="en-US" dirty="0"/>
              <a:t>Stimmies joins the Lexicon</a:t>
            </a:r>
          </a:p>
          <a:p>
            <a:r>
              <a:rPr lang="en-US" dirty="0"/>
              <a:t>Time of Weird Comparisons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5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E25A-E5F1-48C7-A69B-1ADEB7D8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Washington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March 2021 Down 4.8% YoY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D7B5D-191F-43D5-8892-A14526012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587793" cy="576262"/>
          </a:xfrm>
        </p:spPr>
        <p:txBody>
          <a:bodyPr/>
          <a:lstStyle/>
          <a:p>
            <a:pPr algn="ctr"/>
            <a:r>
              <a:rPr lang="en-US" dirty="0"/>
              <a:t>March 2021 Metro Employment  Change YoY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D7B2B-B734-4729-BBE8-5DD2E4F5A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386" y="2506574"/>
            <a:ext cx="4185623" cy="576262"/>
          </a:xfrm>
        </p:spPr>
        <p:txBody>
          <a:bodyPr/>
          <a:lstStyle/>
          <a:p>
            <a:pPr algn="ctr"/>
            <a:r>
              <a:rPr lang="en-US" sz="2000" dirty="0"/>
              <a:t>Washington Job Change April 2020 to March 2021 6.6%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8351666-E42E-448C-93DE-3B1A6C5948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3927570"/>
              </p:ext>
            </p:extLst>
          </p:nvPr>
        </p:nvGraphicFramePr>
        <p:xfrm>
          <a:off x="1068779" y="3081235"/>
          <a:ext cx="4587793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E385044A-B943-4A6C-92EE-DEEA02573E2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55123374"/>
              </p:ext>
            </p:extLst>
          </p:nvPr>
        </p:nvGraphicFramePr>
        <p:xfrm>
          <a:off x="5883965" y="2736850"/>
          <a:ext cx="394602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993">
                  <a:extLst>
                    <a:ext uri="{9D8B030D-6E8A-4147-A177-3AD203B41FA5}">
                      <a16:colId xmlns:a16="http://schemas.microsoft.com/office/drawing/2014/main" val="3743137525"/>
                    </a:ext>
                  </a:extLst>
                </a:gridCol>
                <a:gridCol w="1304518">
                  <a:extLst>
                    <a:ext uri="{9D8B030D-6E8A-4147-A177-3AD203B41FA5}">
                      <a16:colId xmlns:a16="http://schemas.microsoft.com/office/drawing/2014/main" val="3503575179"/>
                    </a:ext>
                  </a:extLst>
                </a:gridCol>
                <a:gridCol w="1304518">
                  <a:extLst>
                    <a:ext uri="{9D8B030D-6E8A-4147-A177-3AD203B41FA5}">
                      <a16:colId xmlns:a16="http://schemas.microsoft.com/office/drawing/2014/main" val="2465846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5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Bellingham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05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Bremerton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17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Olympia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5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6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Skagit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4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Spokane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6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Tacoma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-19,800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67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Tri-Cities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5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Wenatchee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38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Yakima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811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48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BCD2C32E-7146-4212-BF59-E973905F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Opportunity Insights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Chetty, Friedman, Hendren, Stepner</a:t>
            </a:r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55B65-6005-49EB-856A-C135C1026E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Consumer Spending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073ADA6-B130-4D80-94F3-598B52A10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 Washington </a:t>
            </a:r>
          </a:p>
          <a:p>
            <a:pPr algn="ctr"/>
            <a:r>
              <a:rPr lang="en-US" dirty="0"/>
              <a:t>Opportunity Insights</a:t>
            </a:r>
          </a:p>
        </p:txBody>
      </p:sp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D9892F31-B358-445B-B991-D74D00C75C1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200590" y="2736850"/>
            <a:ext cx="3960933" cy="3305175"/>
          </a:xfrm>
        </p:spPr>
      </p:pic>
      <p:pic>
        <p:nvPicPr>
          <p:cNvPr id="11" name="Content Placeholder 10" descr="Chart&#10;&#10;Description automatically generated">
            <a:extLst>
              <a:ext uri="{FF2B5EF4-FFF2-40B4-BE49-F238E27FC236}">
                <a16:creationId xmlns:a16="http://schemas.microsoft.com/office/drawing/2014/main" id="{BCB2F178-AE3D-40F5-86F5-D9A4BC6614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49407" y="2736850"/>
            <a:ext cx="3838385" cy="3305175"/>
          </a:xfrm>
        </p:spPr>
      </p:pic>
    </p:spTree>
    <p:extLst>
      <p:ext uri="{BB962C8B-B14F-4D97-AF65-F5344CB8AC3E}">
        <p14:creationId xmlns:p14="http://schemas.microsoft.com/office/powerpoint/2010/main" val="3301802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ECDA-D01E-4296-B025-4D50DEFD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Opportunity Insights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Chetty, Friedman, Hendren, Stepner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A885D-2CF7-44F7-8441-3A966A3B89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7FB77-3F18-4AC8-B340-8E18D43F4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Graphical user interface&#10;&#10;Description automatically generated">
            <a:extLst>
              <a:ext uri="{FF2B5EF4-FFF2-40B4-BE49-F238E27FC236}">
                <a16:creationId xmlns:a16="http://schemas.microsoft.com/office/drawing/2014/main" id="{B45B2A2E-BBF6-481F-9344-3C444E5821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9407" y="2736850"/>
            <a:ext cx="3838385" cy="3305175"/>
          </a:xfrm>
        </p:spPr>
      </p:pic>
      <p:pic>
        <p:nvPicPr>
          <p:cNvPr id="14" name="Content Placeholder 13" descr="Graphical user interface&#10;&#10;Description automatically generated">
            <a:extLst>
              <a:ext uri="{FF2B5EF4-FFF2-40B4-BE49-F238E27FC236}">
                <a16:creationId xmlns:a16="http://schemas.microsoft.com/office/drawing/2014/main" id="{5F149661-B638-4591-A699-885794EDC15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61864" y="2736850"/>
            <a:ext cx="3838385" cy="3305175"/>
          </a:xfrm>
        </p:spPr>
      </p:pic>
    </p:spTree>
    <p:extLst>
      <p:ext uri="{BB962C8B-B14F-4D97-AF65-F5344CB8AC3E}">
        <p14:creationId xmlns:p14="http://schemas.microsoft.com/office/powerpoint/2010/main" val="2036025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7BE2-A94F-4D07-B076-AE953199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8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Outlook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Recovery is Underway But The Trajectory is Uncertain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D684-1A18-40A6-813D-D4B9DD8FB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8343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400" dirty="0"/>
              <a:t>Expectations for 2021 5-7% Growth in GDP-Rates and Inflation Moving Up</a:t>
            </a:r>
          </a:p>
          <a:p>
            <a:pPr lvl="1"/>
            <a:r>
              <a:rPr lang="en-US" sz="2400" dirty="0"/>
              <a:t>Oregon Employment Growth at 1.4% in 2021 and 4.4% in 2022 State Forecast March  WBC Oregon -3.3% in 2021 March</a:t>
            </a:r>
          </a:p>
          <a:p>
            <a:pPr lvl="1"/>
            <a:r>
              <a:rPr lang="en-US" sz="2400" dirty="0"/>
              <a:t>Washington Consensus is .4 in 2021 an 3% in 2022</a:t>
            </a:r>
          </a:p>
          <a:p>
            <a:pPr lvl="1"/>
            <a:r>
              <a:rPr lang="en-US" sz="2400" dirty="0"/>
              <a:t>The Annual Comparisons will get Better as the Year Goes On</a:t>
            </a:r>
          </a:p>
          <a:p>
            <a:pPr lvl="1"/>
            <a:r>
              <a:rPr lang="en-US" sz="2200" b="1" i="1" dirty="0"/>
              <a:t>But </a:t>
            </a:r>
          </a:p>
          <a:p>
            <a:pPr lvl="1"/>
            <a:r>
              <a:rPr lang="en-US" sz="2200" dirty="0"/>
              <a:t>Virus Course ? New Variants? A Fourth Wave?</a:t>
            </a:r>
          </a:p>
          <a:p>
            <a:pPr lvl="1"/>
            <a:r>
              <a:rPr lang="en-US" sz="2200" dirty="0"/>
              <a:t>Deferred Demand ?</a:t>
            </a:r>
          </a:p>
          <a:p>
            <a:pPr lvl="1"/>
            <a:r>
              <a:rPr lang="en-US" sz="2000" dirty="0"/>
              <a:t>Infrastructure Plan-Elements, Timing, Capacity?</a:t>
            </a:r>
          </a:p>
          <a:p>
            <a:pPr lvl="1"/>
            <a:r>
              <a:rPr lang="en-US" sz="2000" dirty="0"/>
              <a:t>Vaccination Program ? Census Pulse Survey OR 41.7%, WA 46.2% Adults Vaccinated Week 27</a:t>
            </a:r>
          </a:p>
          <a:p>
            <a:pPr lvl="1"/>
            <a:r>
              <a:rPr lang="en-US" sz="2000" dirty="0"/>
              <a:t>Behavior ?</a:t>
            </a:r>
          </a:p>
          <a:p>
            <a:pPr lvl="1"/>
            <a:r>
              <a:rPr lang="en-US" sz="2000" dirty="0"/>
              <a:t>Damage at this Point that is Invisible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1677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B86D5-03A6-4C9C-8662-A7A7D2EF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The Pandemic as an Accelerant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 New Experience for US 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B80B-70AD-4B81-B509-44F1F02CB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	</a:t>
            </a:r>
            <a:r>
              <a:rPr lang="en-US" sz="1800" dirty="0"/>
              <a:t>Online Shopping 	       </a:t>
            </a:r>
          </a:p>
          <a:p>
            <a:r>
              <a:rPr lang="en-US" sz="1800" dirty="0"/>
              <a:t>	Regional Dispersion				</a:t>
            </a:r>
          </a:p>
          <a:p>
            <a:r>
              <a:rPr lang="en-US" sz="1800" dirty="0"/>
              <a:t>	Connectivity/Digital Divide</a:t>
            </a:r>
          </a:p>
          <a:p>
            <a:r>
              <a:rPr lang="en-US" sz="1800" dirty="0"/>
              <a:t>	Digital Payments</a:t>
            </a:r>
          </a:p>
          <a:p>
            <a:r>
              <a:rPr lang="en-US" sz="1800" dirty="0"/>
              <a:t>	Income Distribution Issues</a:t>
            </a:r>
          </a:p>
          <a:p>
            <a:r>
              <a:rPr lang="en-US" dirty="0"/>
              <a:t>  Healthcare System</a:t>
            </a:r>
          </a:p>
          <a:p>
            <a:r>
              <a:rPr lang="en-US" dirty="0"/>
              <a:t>  Vaccine Development</a:t>
            </a:r>
          </a:p>
          <a:p>
            <a:r>
              <a:rPr lang="en-US" dirty="0"/>
              <a:t>  Productivity ?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2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2552-865F-457C-B5E5-163042EAE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Long Shadow and Leftovers Of This Interlude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9FF9A-A7CF-4A52-91FD-7C141FBCC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27564"/>
            <a:ext cx="8596668" cy="3713798"/>
          </a:xfrm>
        </p:spPr>
        <p:txBody>
          <a:bodyPr>
            <a:normAutofit/>
          </a:bodyPr>
          <a:lstStyle/>
          <a:p>
            <a:r>
              <a:rPr lang="en-US" dirty="0"/>
              <a:t>Plans Disrupted, Assumptions Changed, Range of Possibilities Widened</a:t>
            </a:r>
          </a:p>
          <a:p>
            <a:r>
              <a:rPr lang="en-US" dirty="0"/>
              <a:t>What business entities will survive?  Deferrals, Forbearance, Eviction Moratoriums, Debt Burdens</a:t>
            </a:r>
          </a:p>
          <a:p>
            <a:r>
              <a:rPr lang="en-US" dirty="0"/>
              <a:t>Transitions-Jobs Gone, Firms Gone, Hysteresis</a:t>
            </a:r>
          </a:p>
          <a:p>
            <a:r>
              <a:rPr lang="en-US" dirty="0"/>
              <a:t>Education Disruption-Lifetime Implications, Poor Bear The Brunt,  Declining Attendance</a:t>
            </a:r>
          </a:p>
          <a:p>
            <a:r>
              <a:rPr lang="en-US" dirty="0"/>
              <a:t>Participation Rates-Stay Home, Income and Experience Loss, Drop Out</a:t>
            </a:r>
          </a:p>
          <a:p>
            <a:r>
              <a:rPr lang="en-US" dirty="0"/>
              <a:t>Millions of People with Covid-19-The Long-Term impacts-Cardiac, Renal, Pulmonary</a:t>
            </a:r>
          </a:p>
          <a:p>
            <a:r>
              <a:rPr lang="en-US" dirty="0"/>
              <a:t>Inequality Issues Exposed-Policy Changes?</a:t>
            </a:r>
          </a:p>
          <a:p>
            <a:endParaRPr lang="en-US" sz="2400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04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6B17-E6F2-4928-AABC-EFBBAD4B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CD996-BB49-4FB8-9E05-4473FC119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Geographic Implications-Suburbs, Smaller Cities, The South, Remote Work</a:t>
            </a:r>
          </a:p>
          <a:p>
            <a:r>
              <a:rPr lang="en-US" dirty="0"/>
              <a:t>WFH and Downtowns (OR 41.8% of Adults in HH Where Some Telework, WA 41.4%)Census Pulse Data #27, March 17-29</a:t>
            </a:r>
            <a:r>
              <a:rPr lang="en-US" baseline="30000" dirty="0"/>
              <a:t>th</a:t>
            </a:r>
            <a:r>
              <a:rPr lang="en-US" dirty="0"/>
              <a:t> 2021, Hybrid Model</a:t>
            </a:r>
          </a:p>
          <a:p>
            <a:r>
              <a:rPr lang="en-US" dirty="0"/>
              <a:t>What Habits will Persist? Travel, Dining, Large Events, Saving</a:t>
            </a:r>
          </a:p>
          <a:p>
            <a:r>
              <a:rPr lang="en-US" dirty="0"/>
              <a:t>Leftover Public Debt-War Time Levels</a:t>
            </a:r>
          </a:p>
          <a:p>
            <a:r>
              <a:rPr lang="en-US" dirty="0"/>
              <a:t>When Circumstances Change will Fed Policy Shift? Test of FAIT?</a:t>
            </a:r>
          </a:p>
          <a:p>
            <a:r>
              <a:rPr lang="en-US" dirty="0"/>
              <a:t>This is Uncharted Territory-A Shift in Role and Size of Government</a:t>
            </a:r>
          </a:p>
          <a:p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0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BC61-4964-4D61-85B1-50B2484B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REAL GDP Growth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(SAAR)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53D631-6F5C-40C8-AB19-860C4B6B4E2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7647934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6A5FB-546C-4742-8918-97BFAD3681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Consumption Contribution </a:t>
            </a:r>
            <a:r>
              <a:rPr lang="en-US" dirty="0">
                <a:solidFill>
                  <a:srgbClr val="FF0000"/>
                </a:solidFill>
              </a:rPr>
              <a:t>-24% </a:t>
            </a:r>
            <a:r>
              <a:rPr lang="en-US" dirty="0"/>
              <a:t>Points in Q2, 25.44% Points Q3 , and 1.58% Points in Q4</a:t>
            </a:r>
          </a:p>
          <a:p>
            <a:r>
              <a:rPr lang="en-US" dirty="0"/>
              <a:t>Housing </a:t>
            </a:r>
            <a:r>
              <a:rPr lang="en-US" dirty="0">
                <a:solidFill>
                  <a:srgbClr val="FF0000"/>
                </a:solidFill>
              </a:rPr>
              <a:t>-1.6% </a:t>
            </a:r>
            <a:r>
              <a:rPr lang="en-US" dirty="0"/>
              <a:t>Points in Q2, 2.19% Points in Q3, and 1.39% Points in Q4  </a:t>
            </a:r>
          </a:p>
          <a:p>
            <a:r>
              <a:rPr lang="en-US" dirty="0"/>
              <a:t>Private Investment </a:t>
            </a:r>
            <a:r>
              <a:rPr lang="en-US" dirty="0">
                <a:solidFill>
                  <a:schemeClr val="accent4"/>
                </a:solidFill>
              </a:rPr>
              <a:t>-8.77 % </a:t>
            </a:r>
            <a:r>
              <a:rPr lang="en-US" dirty="0"/>
              <a:t>Points in Q2, 11.96% Points in Q3, and 4.41% Points in Q4</a:t>
            </a:r>
          </a:p>
        </p:txBody>
      </p:sp>
    </p:spTree>
    <p:extLst>
      <p:ext uri="{BB962C8B-B14F-4D97-AF65-F5344CB8AC3E}">
        <p14:creationId xmlns:p14="http://schemas.microsoft.com/office/powerpoint/2010/main" val="354856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67AE-AFDE-41DC-996D-98C639B9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Employment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Month to Month Changes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D4DB84A-1905-4D76-8139-FF5A803DA53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2998859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EA01C-A2C3-4D4D-BB2F-8B494EBFB6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April Lost a Decade’s Job Growth</a:t>
            </a:r>
          </a:p>
          <a:p>
            <a:r>
              <a:rPr lang="en-US" dirty="0"/>
              <a:t>May to November Up then -306,000 in December, January up 233,000, February up 468,000. March  up 916,000</a:t>
            </a:r>
          </a:p>
          <a:p>
            <a:r>
              <a:rPr lang="en-US" dirty="0"/>
              <a:t>Leisure and Hospitality fell 498,000 in December,  and 17,000 in January before rising 384,000 in Feb. and 280,000 in March</a:t>
            </a:r>
          </a:p>
          <a:p>
            <a:r>
              <a:rPr lang="en-US" dirty="0"/>
              <a:t>Unemployment Rate 6% in March</a:t>
            </a:r>
          </a:p>
          <a:p>
            <a:r>
              <a:rPr lang="en-US" dirty="0"/>
              <a:t>6.9 Million not in Labor Force But Want Job, Part Time Economic Reasons 5.8  Million</a:t>
            </a:r>
          </a:p>
          <a:p>
            <a:r>
              <a:rPr lang="en-US" dirty="0"/>
              <a:t>Participation Rate 61.5% March versus 63.3% February 20</a:t>
            </a:r>
          </a:p>
          <a:p>
            <a:r>
              <a:rPr lang="en-US" dirty="0"/>
              <a:t>Beige Book-Hiring Difficulties and Unemployment Benefits</a:t>
            </a:r>
          </a:p>
          <a:p>
            <a:r>
              <a:rPr lang="en-US" dirty="0"/>
              <a:t>40% Private Job Losses in Leisure and Hospitality (Brainard)</a:t>
            </a:r>
          </a:p>
          <a:p>
            <a:r>
              <a:rPr lang="en-US" dirty="0"/>
              <a:t>8.4 Million Below Peak</a:t>
            </a:r>
          </a:p>
        </p:txBody>
      </p:sp>
    </p:spTree>
    <p:extLst>
      <p:ext uri="{BB962C8B-B14F-4D97-AF65-F5344CB8AC3E}">
        <p14:creationId xmlns:p14="http://schemas.microsoft.com/office/powerpoint/2010/main" val="203171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648E-9A28-41EC-B0F6-F3F7D380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Annual Change CPI 2020-21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March 2021 2.6%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Feb. PCE 1.6%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02865F6-AF32-4EB0-9A8F-62248A314C7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5499380"/>
              </p:ext>
            </p:extLst>
          </p:nvPr>
        </p:nvGraphicFramePr>
        <p:xfrm>
          <a:off x="792606" y="2159925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C257E-1CAD-41FD-B3D8-3DEFE5E534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   </a:t>
            </a:r>
          </a:p>
          <a:p>
            <a:r>
              <a:rPr lang="en-US" dirty="0"/>
              <a:t>Fed Target 2% Since 2012-PCE </a:t>
            </a:r>
          </a:p>
          <a:p>
            <a:r>
              <a:rPr lang="en-US" dirty="0"/>
              <a:t>Watch for Transitory Shocks-Base Effect</a:t>
            </a:r>
          </a:p>
          <a:p>
            <a:r>
              <a:rPr lang="en-US" dirty="0"/>
              <a:t>Supply Chain Disruptions-Shipping Capacity, Covid Restrictions, Trade Barriers, Chips, Lumber</a:t>
            </a:r>
          </a:p>
          <a:p>
            <a:r>
              <a:rPr lang="en-US" dirty="0"/>
              <a:t>Debate about Inflation Risk? Many on the Call Probably do not Remember the Last Episode!</a:t>
            </a:r>
          </a:p>
          <a:p>
            <a:r>
              <a:rPr lang="en-US" dirty="0"/>
              <a:t>Transitory or Ingrained in Expectations</a:t>
            </a:r>
          </a:p>
          <a:p>
            <a:r>
              <a:rPr lang="en-US" dirty="0"/>
              <a:t>PPI Final Demand up 1% in March</a:t>
            </a:r>
          </a:p>
          <a:p>
            <a:r>
              <a:rPr lang="en-US" dirty="0"/>
              <a:t>Steel Mill Products 40.1% YOY, Primary Non-Ferrous Metals 28.3% March</a:t>
            </a:r>
          </a:p>
        </p:txBody>
      </p:sp>
    </p:spTree>
    <p:extLst>
      <p:ext uri="{BB962C8B-B14F-4D97-AF65-F5344CB8AC3E}">
        <p14:creationId xmlns:p14="http://schemas.microsoft.com/office/powerpoint/2010/main" val="26929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08B2B-A836-48D8-AFE5-5E02767F6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Response: Monetary Policy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Back to the Zero Bound and FAIT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247F-CD02-4E53-8CFB-CB844126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Fed cut Funds Rate Twice in March 2020-Back to Zero Bound</a:t>
            </a:r>
          </a:p>
          <a:p>
            <a:r>
              <a:rPr lang="en-US" dirty="0"/>
              <a:t>Broad Liquidity Support</a:t>
            </a:r>
          </a:p>
          <a:p>
            <a:r>
              <a:rPr lang="en-US" dirty="0"/>
              <a:t>Now Buying $120 Billion Per Month in Govt. Securities</a:t>
            </a:r>
          </a:p>
          <a:p>
            <a:r>
              <a:rPr lang="en-US" dirty="0"/>
              <a:t>Security Holdings up about $3 Trillion in the Last Year</a:t>
            </a:r>
          </a:p>
          <a:p>
            <a:r>
              <a:rPr lang="en-US" dirty="0"/>
              <a:t>Rate Projections- Here until  2023</a:t>
            </a:r>
          </a:p>
          <a:p>
            <a:r>
              <a:rPr lang="en-US" dirty="0"/>
              <a:t>Recent Jump in Bond Yields 10 Year from .93% First Business Day of Year and </a:t>
            </a:r>
            <a:r>
              <a:rPr lang="en-US"/>
              <a:t>to 1.59% </a:t>
            </a:r>
            <a:r>
              <a:rPr lang="en-US" dirty="0"/>
              <a:t>April 16th</a:t>
            </a:r>
          </a:p>
          <a:p>
            <a:r>
              <a:rPr lang="en-US" sz="2400" b="1" dirty="0"/>
              <a:t>New Operating Procedure-Tolerate Inflation above 2% after Period of Below Target (FAIT)</a:t>
            </a:r>
          </a:p>
          <a:p>
            <a:r>
              <a:rPr lang="en-US" dirty="0"/>
              <a:t>Governor Lael Brainard “patient rather than preemptive” policy</a:t>
            </a:r>
          </a:p>
          <a:p>
            <a:endParaRPr lang="en-US" sz="2400" b="1" dirty="0"/>
          </a:p>
          <a:p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378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4B9B-DD86-44C8-BBF9-F3073663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Fiscal Policy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Unaccustomed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B9C9-7AD0-486D-B814-B9C641E6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7383" indent="-367383" defTabSz="489844">
              <a:spcBef>
                <a:spcPts val="1071"/>
              </a:spcBef>
              <a:buClr>
                <a:srgbClr val="90C226"/>
              </a:buClr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Six Corona Virus Bills Passed and Signed: Stimulus Checks, Forgivable Loans, Boosted Unemployment Compensation, Help to Hospitals, States and Cities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Testing Funds, Expanded Sick Leave etc. </a:t>
            </a:r>
            <a:endParaRPr lang="en-US" sz="1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67383" indent="-367383" defTabSz="489844">
              <a:spcBef>
                <a:spcPts val="1071"/>
              </a:spcBef>
              <a:buClr>
                <a:srgbClr val="90C226"/>
              </a:buClr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About $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6 Trillion in New Spending Including the $1.9 Trillion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67383" indent="-367383" defTabSz="489844">
              <a:spcBef>
                <a:spcPts val="1071"/>
              </a:spcBef>
              <a:buClr>
                <a:srgbClr val="90C226"/>
              </a:buClr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In Fiscal 2020-The Deficit hit $3.1 Trillion with Spending up 47% to $6.5 Trillion and Revenues Down 1% to $3.4 Trillion-   16.1% of GDP Highest Since 1945</a:t>
            </a:r>
          </a:p>
          <a:p>
            <a:pPr marL="367383" indent="-367383" defTabSz="489844">
              <a:spcBef>
                <a:spcPts val="1071"/>
              </a:spcBef>
              <a:buClr>
                <a:srgbClr val="90C226"/>
              </a:buClr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March 2021 Revenues up 13%-Spending up 161% compared to March 2020</a:t>
            </a:r>
          </a:p>
          <a:p>
            <a:pPr marL="367383" indent="-367383" defTabSz="489844">
              <a:spcBef>
                <a:spcPts val="1071"/>
              </a:spcBef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Another $2.3 Trillion Plan Unveiled-$620 Billion Transportation, $400 Billion Care for Disabled and Elderly, $300 Billion for Manufacturing, Broadband, Power Grid, Remove Lead Pipes- Raise Corporate Income Taxes back to 28% from 21%-Change International Rules- Fate Unclear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 defTabSz="489844">
              <a:spcBef>
                <a:spcPts val="1071"/>
              </a:spcBef>
              <a:buClr>
                <a:srgbClr val="90C226"/>
              </a:buClr>
              <a:buNone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 defTabSz="489844">
              <a:spcBef>
                <a:spcPts val="1071"/>
              </a:spcBef>
              <a:buClr>
                <a:srgbClr val="90C226"/>
              </a:buClr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 defTabSz="489844">
              <a:spcBef>
                <a:spcPts val="1071"/>
              </a:spcBef>
              <a:buClr>
                <a:srgbClr val="90C226"/>
              </a:buClr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4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D0EB-16FD-43B0-B75A-9784B005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Fiscal Policy In Action In An Income Tax Reliant State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(%,SAAR, BEA)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11E040-D9D8-44ED-8A4B-38633EA7F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7799"/>
              </p:ext>
            </p:extLst>
          </p:nvPr>
        </p:nvGraphicFramePr>
        <p:xfrm>
          <a:off x="718457" y="2160588"/>
          <a:ext cx="8555718" cy="41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484">
                  <a:extLst>
                    <a:ext uri="{9D8B030D-6E8A-4147-A177-3AD203B41FA5}">
                      <a16:colId xmlns:a16="http://schemas.microsoft.com/office/drawing/2014/main" val="3185584157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48006014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741684354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638884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51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 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86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28.5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35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-6.8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-43.1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08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Oregon 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928075"/>
                  </a:ext>
                </a:extLst>
              </a:tr>
              <a:tr h="450334">
                <a:tc>
                  <a:txBody>
                    <a:bodyPr/>
                    <a:lstStyle/>
                    <a:p>
                      <a:r>
                        <a:rPr lang="en-US" dirty="0"/>
                        <a:t>           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360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 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-9.3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-43.9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313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Washington 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92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        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11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        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044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62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80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7EA4-EC26-4EAF-A03C-1201707A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American Rescue Plan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$1.9 Trillion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6627-49BB-4D95-820F-C51D5BFB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$1,400 Payments to People Making Less $75,000 or $150,000 Couples and Kids</a:t>
            </a:r>
          </a:p>
          <a:p>
            <a:r>
              <a:rPr lang="en-US" dirty="0"/>
              <a:t>Higher and Extended Unemployment Payments</a:t>
            </a:r>
          </a:p>
          <a:p>
            <a:r>
              <a:rPr lang="en-US" dirty="0"/>
              <a:t>Rental Assistance</a:t>
            </a:r>
          </a:p>
          <a:p>
            <a:r>
              <a:rPr lang="en-US" dirty="0"/>
              <a:t>Vaccine Distribution</a:t>
            </a:r>
          </a:p>
          <a:p>
            <a:r>
              <a:rPr lang="en-US" dirty="0"/>
              <a:t>Funds for State and Local Governments, Schools, Pension Bail Outs</a:t>
            </a:r>
          </a:p>
          <a:p>
            <a:r>
              <a:rPr lang="en-US" dirty="0"/>
              <a:t>Refundable Child Tax Credits-Major Anti-Poverty Program</a:t>
            </a:r>
          </a:p>
          <a:p>
            <a:r>
              <a:rPr lang="en-US" dirty="0"/>
              <a:t>Higher Premium Subsidies for ACA-No More than 8.5% of Income down from 10% 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683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850</TotalTime>
  <Words>1892</Words>
  <Application>Microsoft Office PowerPoint</Application>
  <PresentationFormat>Widescreen</PresentationFormat>
  <Paragraphs>326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</vt:lpstr>
      <vt:lpstr>Infection, Injection, And A Test</vt:lpstr>
      <vt:lpstr>April 2021</vt:lpstr>
      <vt:lpstr>REAL GDP Growth (SAAR)</vt:lpstr>
      <vt:lpstr>Employment Month to Month Changes</vt:lpstr>
      <vt:lpstr>Annual Change CPI 2020-21  March 2021 2.6% Feb. PCE 1.6%</vt:lpstr>
      <vt:lpstr>The Response: Monetary Policy Back to the Zero Bound and FAIT     </vt:lpstr>
      <vt:lpstr>Fiscal Policy Unaccustomed Speed</vt:lpstr>
      <vt:lpstr>Fiscal Policy In Action In An Income Tax Reliant State (%,SAAR, BEA)</vt:lpstr>
      <vt:lpstr>American Rescue Plan $1.9 Trillion</vt:lpstr>
      <vt:lpstr>A Grand Experiment</vt:lpstr>
      <vt:lpstr>Macro Thoughts </vt:lpstr>
      <vt:lpstr>Back to the Future? Risk?</vt:lpstr>
      <vt:lpstr>Upside Confluence 2021  A Boomer Year</vt:lpstr>
      <vt:lpstr>Housing/Construction</vt:lpstr>
      <vt:lpstr>The Region</vt:lpstr>
      <vt:lpstr>Job Growth Update February 2021 Data Year over Year Change – 49 States Down Source: BLS, ASU</vt:lpstr>
      <vt:lpstr>Oregon</vt:lpstr>
      <vt:lpstr>Oregon March 2021 Down 6% YoY</vt:lpstr>
      <vt:lpstr>Washington</vt:lpstr>
      <vt:lpstr>Washington March 2021 Down 4.8% YoY</vt:lpstr>
      <vt:lpstr>Opportunity Insights Chetty, Friedman, Hendren, Stepner</vt:lpstr>
      <vt:lpstr>Opportunity Insights Chetty, Friedman, Hendren, Stepner</vt:lpstr>
      <vt:lpstr>The Outlook The Recovery is Underway But The Trajectory is Uncertain</vt:lpstr>
      <vt:lpstr> The Pandemic as an Accelerant (A New Experience for US All)</vt:lpstr>
      <vt:lpstr>The Long Shadow and Leftovers Of This Interlude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Infection, Injection, And A Test</dc:title>
  <dc:creator>John Mitchell</dc:creator>
  <cp:lastModifiedBy>Dani Siver</cp:lastModifiedBy>
  <cp:revision>49</cp:revision>
  <cp:lastPrinted>2021-04-18T17:40:00Z</cp:lastPrinted>
  <dcterms:created xsi:type="dcterms:W3CDTF">2021-04-12T16:59:56Z</dcterms:created>
  <dcterms:modified xsi:type="dcterms:W3CDTF">2021-04-21T23:04:07Z</dcterms:modified>
</cp:coreProperties>
</file>